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535" r:id="rId2"/>
    <p:sldId id="536" r:id="rId3"/>
    <p:sldId id="256" r:id="rId4"/>
    <p:sldId id="489" r:id="rId5"/>
    <p:sldId id="490" r:id="rId6"/>
    <p:sldId id="492" r:id="rId7"/>
    <p:sldId id="493" r:id="rId8"/>
    <p:sldId id="471" r:id="rId9"/>
    <p:sldId id="476" r:id="rId10"/>
    <p:sldId id="477" r:id="rId11"/>
    <p:sldId id="478" r:id="rId12"/>
    <p:sldId id="480" r:id="rId13"/>
    <p:sldId id="484" r:id="rId14"/>
    <p:sldId id="485" r:id="rId15"/>
    <p:sldId id="482" r:id="rId16"/>
    <p:sldId id="481" r:id="rId17"/>
    <p:sldId id="486" r:id="rId18"/>
    <p:sldId id="390" r:id="rId19"/>
    <p:sldId id="487" r:id="rId20"/>
    <p:sldId id="497" r:id="rId21"/>
    <p:sldId id="495" r:id="rId22"/>
    <p:sldId id="496" r:id="rId23"/>
    <p:sldId id="507" r:id="rId24"/>
    <p:sldId id="510" r:id="rId25"/>
    <p:sldId id="522" r:id="rId26"/>
    <p:sldId id="523" r:id="rId27"/>
    <p:sldId id="509" r:id="rId28"/>
    <p:sldId id="498" r:id="rId29"/>
    <p:sldId id="499" r:id="rId30"/>
    <p:sldId id="500" r:id="rId31"/>
    <p:sldId id="502" r:id="rId32"/>
    <p:sldId id="511" r:id="rId33"/>
    <p:sldId id="533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0"/>
    <p:restoredTop sz="94694"/>
  </p:normalViewPr>
  <p:slideViewPr>
    <p:cSldViewPr snapToGrid="0">
      <p:cViewPr varScale="1">
        <p:scale>
          <a:sx n="117" d="100"/>
          <a:sy n="117" d="100"/>
        </p:scale>
        <p:origin x="168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B8E0C-A192-DC44-8F2C-5D72F266DDFD}" type="datetimeFigureOut">
              <a:rPr lang="en-US" smtClean="0"/>
              <a:t>8/9/23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41500-C089-1B48-87DF-A76E88841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12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8/9/23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8/9/23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The ECP is correct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(until its not)</a:t>
            </a:r>
          </a:p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Wednesdays at 5pm: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lectures on experimental design (John Dwyer)</a:t>
            </a:r>
          </a:p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Before Thursday: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watch a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  <a:highlight>
                  <a:srgbClr val="FFFF00"/>
                </a:highlight>
              </a:rPr>
              <a:t>pre-recorded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 lecture on statistics (John Dwyer)</a:t>
            </a:r>
            <a:endParaRPr lang="en-AU" sz="2000" b="1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Thursdays at 1pm: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Workshop on material covered in pre-recorded stats lecture (but not in first week – it will be a lecture)</a:t>
            </a:r>
          </a:p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Thursdays at 5pm: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lectures on conservation science (Rich Fuller)</a:t>
            </a:r>
          </a:p>
          <a:p>
            <a:pPr>
              <a:spcBef>
                <a:spcPct val="50000"/>
              </a:spcBef>
              <a:defRPr/>
            </a:pPr>
            <a:r>
              <a:rPr lang="en-AU" sz="2800" b="1" dirty="0">
                <a:solidFill>
                  <a:schemeClr val="accent5">
                    <a:lumMod val="50000"/>
                  </a:schemeClr>
                </a:solidFill>
              </a:rPr>
              <a:t>Fridays at 9am: 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R </a:t>
            </a:r>
            <a:r>
              <a:rPr lang="en-AU" sz="2000" dirty="0" err="1">
                <a:solidFill>
                  <a:schemeClr val="accent5">
                    <a:lumMod val="50000"/>
                  </a:schemeClr>
                </a:solidFill>
              </a:rPr>
              <a:t>prac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 (John Dwyer, Ella Cathcart-van </a:t>
            </a:r>
            <a:r>
              <a:rPr lang="en-AU" sz="2000" dirty="0" err="1">
                <a:solidFill>
                  <a:schemeClr val="accent5">
                    <a:lumMod val="50000"/>
                  </a:schemeClr>
                </a:solidFill>
              </a:rPr>
              <a:t>Weeren</a:t>
            </a:r>
            <a:r>
              <a:rPr lang="en-AU" sz="20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2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About this course</a:t>
            </a:r>
          </a:p>
        </p:txBody>
      </p:sp>
    </p:spTree>
    <p:extLst>
      <p:ext uri="{BB962C8B-B14F-4D97-AF65-F5344CB8AC3E}">
        <p14:creationId xmlns:p14="http://schemas.microsoft.com/office/powerpoint/2010/main" val="4154818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7D5DDA2-CD32-44FE-AA15-FF0F1D32769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431848"/>
            <a:ext cx="9144000" cy="42863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DC1188B-B9A6-4812-982C-5534B14D2A0F}"/>
              </a:ext>
            </a:extLst>
          </p:cNvPr>
          <p:cNvSpPr txBox="1"/>
          <p:nvPr/>
        </p:nvSpPr>
        <p:spPr>
          <a:xfrm>
            <a:off x="4812632" y="6488668"/>
            <a:ext cx="4331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dirty="0">
                <a:latin typeface="Arial"/>
                <a:cs typeface="Arial"/>
              </a:rPr>
              <a:t>IPCC 2014 Summary for Policymakers</a:t>
            </a:r>
            <a:endParaRPr lang="en-AU" i="1" dirty="0">
              <a:latin typeface="Arial"/>
              <a:cs typeface="Arial"/>
            </a:endParaRPr>
          </a:p>
        </p:txBody>
      </p:sp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Temporal dynamics </a:t>
            </a:r>
            <a:r>
              <a:rPr lang="en-US" sz="2800" dirty="0">
                <a:solidFill>
                  <a:srgbClr val="FF6600"/>
                </a:solidFill>
              </a:rPr>
              <a:t>(changes through time)</a:t>
            </a:r>
          </a:p>
        </p:txBody>
      </p:sp>
    </p:spTree>
    <p:extLst>
      <p:ext uri="{BB962C8B-B14F-4D97-AF65-F5344CB8AC3E}">
        <p14:creationId xmlns:p14="http://schemas.microsoft.com/office/powerpoint/2010/main" val="3876734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Spatial dynamics</a:t>
            </a:r>
            <a:r>
              <a:rPr lang="en-US" sz="3200" dirty="0">
                <a:solidFill>
                  <a:srgbClr val="FF6600"/>
                </a:solidFill>
              </a:rPr>
              <a:t> </a:t>
            </a:r>
            <a:r>
              <a:rPr lang="en-US" sz="2800" dirty="0">
                <a:solidFill>
                  <a:srgbClr val="FF6600"/>
                </a:solidFill>
              </a:rPr>
              <a:t>(changes through space)</a:t>
            </a:r>
          </a:p>
        </p:txBody>
      </p:sp>
      <p:pic>
        <p:nvPicPr>
          <p:cNvPr id="2" name="Picture 1" descr="Screen Shot 2019-07-22 at 3.04.09 p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88744" y="1082843"/>
            <a:ext cx="4518573" cy="5775157"/>
          </a:xfrm>
          <a:prstGeom prst="rect">
            <a:avLst/>
          </a:prstGeom>
        </p:spPr>
      </p:pic>
      <p:pic>
        <p:nvPicPr>
          <p:cNvPr id="4" name="Picture 3" descr="Screen Shot 2019-07-22 at 3.04.48 pm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5579" y="1592289"/>
            <a:ext cx="3261893" cy="2294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0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89755" y="1167732"/>
            <a:ext cx="3884762" cy="4966925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68421" y="6488668"/>
            <a:ext cx="847557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http://</a:t>
            </a:r>
            <a:r>
              <a:rPr lang="en-US" dirty="0" err="1"/>
              <a:t>britgeopeople.blogspot.com</a:t>
            </a:r>
            <a:r>
              <a:rPr lang="en-US" dirty="0"/>
              <a:t>/2018/10/getting-taste-for-</a:t>
            </a:r>
            <a:r>
              <a:rPr lang="en-US" dirty="0" err="1"/>
              <a:t>australian</a:t>
            </a:r>
            <a:r>
              <a:rPr lang="en-US" dirty="0"/>
              <a:t>-</a:t>
            </a:r>
            <a:r>
              <a:rPr lang="en-US" dirty="0" err="1"/>
              <a:t>drought.html</a:t>
            </a:r>
            <a:endParaRPr lang="en-US" dirty="0"/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Spatial dynamics</a:t>
            </a:r>
            <a:r>
              <a:rPr lang="en-US" sz="3200" dirty="0">
                <a:solidFill>
                  <a:srgbClr val="FF6600"/>
                </a:solidFill>
              </a:rPr>
              <a:t> </a:t>
            </a:r>
            <a:r>
              <a:rPr lang="en-US" sz="2800" dirty="0">
                <a:solidFill>
                  <a:srgbClr val="FF6600"/>
                </a:solidFill>
              </a:rPr>
              <a:t>(changes through space)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4E456EE-DE17-4442-B335-F99A05C6D9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5652" y="1167731"/>
            <a:ext cx="3458451" cy="496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27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 err="1">
                <a:solidFill>
                  <a:srgbClr val="FF6600"/>
                </a:solidFill>
              </a:rPr>
              <a:t>Spatio</a:t>
            </a:r>
            <a:r>
              <a:rPr lang="en-US" dirty="0">
                <a:solidFill>
                  <a:srgbClr val="FF6600"/>
                </a:solidFill>
              </a:rPr>
              <a:t>-temporal dynamics</a:t>
            </a:r>
            <a:endParaRPr lang="en-US" sz="2800" dirty="0">
              <a:solidFill>
                <a:srgbClr val="FF660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2432041"/>
            <a:ext cx="9144000" cy="4372110"/>
          </a:xfrm>
          <a:prstGeom prst="rect">
            <a:avLst/>
          </a:prstGeom>
        </p:spPr>
      </p:pic>
      <p:pic>
        <p:nvPicPr>
          <p:cNvPr id="9" name="Picture 8" descr="spinifex-01.jp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370" y="2656530"/>
            <a:ext cx="1456263" cy="1456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banksia-integrifolia-land.jp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520" y="1331135"/>
            <a:ext cx="1466498" cy="146649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600x600_Casuarina equis 40 015b.jpg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77890" y="1703909"/>
            <a:ext cx="1485655" cy="14562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351625" y="6527152"/>
            <a:ext cx="761812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/>
              <a:t>http://</a:t>
            </a:r>
            <a:r>
              <a:rPr lang="en-US" sz="1200" dirty="0" err="1"/>
              <a:t>blog.ltc.mq.edu.au</a:t>
            </a:r>
            <a:r>
              <a:rPr lang="en-US" sz="1200" dirty="0"/>
              <a:t>/</a:t>
            </a:r>
            <a:r>
              <a:rPr lang="en-US" sz="1200" dirty="0" err="1"/>
              <a:t>torihale</a:t>
            </a:r>
            <a:r>
              <a:rPr lang="en-US" sz="1200" dirty="0"/>
              <a:t>/2015/03/17/restoring-coastal-sand-dunes/</a:t>
            </a:r>
          </a:p>
        </p:txBody>
      </p:sp>
    </p:spTree>
    <p:extLst>
      <p:ext uri="{BB962C8B-B14F-4D97-AF65-F5344CB8AC3E}">
        <p14:creationId xmlns:p14="http://schemas.microsoft.com/office/powerpoint/2010/main" val="2420029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 err="1">
                <a:solidFill>
                  <a:srgbClr val="FF6600"/>
                </a:solidFill>
              </a:rPr>
              <a:t>Spatio</a:t>
            </a:r>
            <a:r>
              <a:rPr lang="en-US" dirty="0">
                <a:solidFill>
                  <a:srgbClr val="FF6600"/>
                </a:solidFill>
              </a:rPr>
              <a:t>-temporal dynamics</a:t>
            </a:r>
            <a:endParaRPr lang="en-US" sz="2800" dirty="0">
              <a:solidFill>
                <a:srgbClr val="FF6600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540175" y="1052737"/>
            <a:ext cx="3856872" cy="580526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24" y="6264054"/>
            <a:ext cx="22860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100" dirty="0"/>
              <a:t>http://</a:t>
            </a:r>
            <a:r>
              <a:rPr lang="en-US" sz="1100" dirty="0" err="1"/>
              <a:t>grassyheadvolunteernursery.blogspot.com.au</a:t>
            </a:r>
            <a:r>
              <a:rPr lang="en-US" sz="1100" dirty="0"/>
              <a:t>/p/blog-page_11.html</a:t>
            </a:r>
          </a:p>
        </p:txBody>
      </p:sp>
    </p:spTree>
    <p:extLst>
      <p:ext uri="{BB962C8B-B14F-4D97-AF65-F5344CB8AC3E}">
        <p14:creationId xmlns:p14="http://schemas.microsoft.com/office/powerpoint/2010/main" val="14580871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25872"/>
            <a:ext cx="9144000" cy="5157216"/>
          </a:xfrm>
          <a:prstGeom prst="rect">
            <a:avLst/>
          </a:prstGeom>
        </p:spPr>
      </p:pic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Nature in also COMPLEX</a:t>
            </a:r>
          </a:p>
        </p:txBody>
      </p:sp>
    </p:spTree>
    <p:extLst>
      <p:ext uri="{BB962C8B-B14F-4D97-AF65-F5344CB8AC3E}">
        <p14:creationId xmlns:p14="http://schemas.microsoft.com/office/powerpoint/2010/main" val="5167494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Nature in also COMPLEX</a:t>
            </a:r>
          </a:p>
        </p:txBody>
      </p:sp>
      <p:pic>
        <p:nvPicPr>
          <p:cNvPr id="5" name="Picture 2" descr="macca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34937" y="949331"/>
            <a:ext cx="9009063" cy="553932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TextBox 1"/>
          <p:cNvSpPr txBox="1">
            <a:spLocks noChangeArrowheads="1"/>
          </p:cNvSpPr>
          <p:nvPr/>
        </p:nvSpPr>
        <p:spPr bwMode="auto">
          <a:xfrm>
            <a:off x="4643438" y="6421438"/>
            <a:ext cx="44418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dirty="0">
                <a:solidFill>
                  <a:srgbClr val="215968"/>
                </a:solidFill>
                <a:latin typeface="Arial"/>
                <a:cs typeface="Arial"/>
              </a:rPr>
              <a:t>Raymond et al 2011. J. Applied Ecology</a:t>
            </a:r>
          </a:p>
        </p:txBody>
      </p:sp>
    </p:spTree>
    <p:extLst>
      <p:ext uri="{BB962C8B-B14F-4D97-AF65-F5344CB8AC3E}">
        <p14:creationId xmlns:p14="http://schemas.microsoft.com/office/powerpoint/2010/main" val="672371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b="0" dirty="0">
                <a:solidFill>
                  <a:srgbClr val="215968"/>
                </a:solidFill>
              </a:rPr>
              <a:t>We can’t be everywhere all the time to measure all of this!!!</a:t>
            </a:r>
            <a:endParaRPr lang="en-US" sz="3600" dirty="0">
              <a:solidFill>
                <a:srgbClr val="215968"/>
              </a:solidFill>
            </a:endParaRP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b="1" u="sng" dirty="0">
                <a:solidFill>
                  <a:srgbClr val="215968"/>
                </a:solidFill>
              </a:rPr>
              <a:t>SO OUR KNOWLEDGE IS ALWAYS INCOMPLETE!!!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And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99803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1492336"/>
            <a:ext cx="9144000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algn="ctr"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Dynamics + </a:t>
            </a:r>
          </a:p>
          <a:p>
            <a:pPr lvl="1" algn="ctr"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Complexity + </a:t>
            </a:r>
          </a:p>
          <a:p>
            <a:pPr lvl="1" algn="ctr"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Incomplete knowledge</a:t>
            </a:r>
          </a:p>
          <a:p>
            <a:pPr lvl="1" algn="ctr">
              <a:spcBef>
                <a:spcPct val="50000"/>
              </a:spcBef>
              <a:defRPr/>
            </a:pPr>
            <a:endParaRPr lang="en-US" sz="3200" dirty="0">
              <a:solidFill>
                <a:schemeClr val="accent5">
                  <a:lumMod val="50000"/>
                </a:schemeClr>
              </a:solidFill>
              <a:latin typeface="Arial"/>
              <a:cs typeface="Arial"/>
            </a:endParaRPr>
          </a:p>
          <a:p>
            <a:pPr lvl="1" algn="ctr">
              <a:spcBef>
                <a:spcPct val="50000"/>
              </a:spcBef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  <a:latin typeface="Arial"/>
                <a:cs typeface="Arial"/>
              </a:rPr>
              <a:t>         </a:t>
            </a:r>
          </a:p>
          <a:p>
            <a:pPr lvl="1" algn="ctr">
              <a:spcBef>
                <a:spcPct val="50000"/>
              </a:spcBef>
              <a:defRPr/>
            </a:pPr>
            <a:r>
              <a:rPr lang="en-US" sz="3200" b="1" u="sng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UNCERTAINTY IN OUTCOMES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665576" y="3779238"/>
            <a:ext cx="0" cy="1207186"/>
          </a:xfrm>
          <a:prstGeom prst="straightConnector1">
            <a:avLst/>
          </a:prstGeom>
          <a:ln w="76200">
            <a:solidFill>
              <a:schemeClr val="accent6">
                <a:lumMod val="75000"/>
              </a:schemeClr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1974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660818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Should we even bother?</a:t>
            </a:r>
          </a:p>
        </p:txBody>
      </p:sp>
    </p:spTree>
    <p:extLst>
      <p:ext uri="{BB962C8B-B14F-4D97-AF65-F5344CB8AC3E}">
        <p14:creationId xmlns:p14="http://schemas.microsoft.com/office/powerpoint/2010/main" val="88549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Assessment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83B5819-5EF2-FB09-05BD-5E777B9CD30F}"/>
              </a:ext>
            </a:extLst>
          </p:cNvPr>
          <p:cNvSpPr txBox="1"/>
          <p:nvPr/>
        </p:nvSpPr>
        <p:spPr>
          <a:xfrm>
            <a:off x="245474" y="4902514"/>
            <a:ext cx="82511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Weekly Quiz (ten total):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Each quiz has six multiple choice questions to be completed after the </a:t>
            </a:r>
            <a:r>
              <a:rPr lang="en-US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prac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(</a:t>
            </a:r>
            <a:r>
              <a:rPr lang="en-US" b="1" u="sng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before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midday on the following Monday)</a:t>
            </a:r>
          </a:p>
          <a:p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mark of 4/6 or higher gets you 1 mark (10 marks across the semester)</a:t>
            </a:r>
          </a:p>
        </p:txBody>
      </p:sp>
      <p:pic>
        <p:nvPicPr>
          <p:cNvPr id="8" name="Picture 7" descr="A screenshot of a calendar&#10;&#10;Description automatically generated">
            <a:extLst>
              <a:ext uri="{FF2B5EF4-FFF2-40B4-BE49-F238E27FC236}">
                <a16:creationId xmlns:a16="http://schemas.microsoft.com/office/drawing/2014/main" id="{B0EB4896-9436-83E6-036A-B8CB4857F8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448"/>
          <a:stretch/>
        </p:blipFill>
        <p:spPr>
          <a:xfrm>
            <a:off x="526950" y="2040939"/>
            <a:ext cx="7783570" cy="237037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CBFF572-681C-5297-8A7F-963FEC1480D2}"/>
              </a:ext>
            </a:extLst>
          </p:cNvPr>
          <p:cNvSpPr txBox="1"/>
          <p:nvPr/>
        </p:nvSpPr>
        <p:spPr>
          <a:xfrm>
            <a:off x="1149595" y="3326224"/>
            <a:ext cx="925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WEEKLY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D689139-E048-7D28-522A-F1DECD1F72C7}"/>
              </a:ext>
            </a:extLst>
          </p:cNvPr>
          <p:cNvSpPr txBox="1"/>
          <p:nvPr/>
        </p:nvSpPr>
        <p:spPr>
          <a:xfrm>
            <a:off x="1127318" y="2856793"/>
            <a:ext cx="8717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GROUP</a:t>
            </a:r>
          </a:p>
        </p:txBody>
      </p:sp>
    </p:spTree>
    <p:extLst>
      <p:ext uri="{BB962C8B-B14F-4D97-AF65-F5344CB8AC3E}">
        <p14:creationId xmlns:p14="http://schemas.microsoft.com/office/powerpoint/2010/main" val="13615352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2660818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Yes!!! </a:t>
            </a:r>
          </a:p>
          <a:p>
            <a:pPr>
              <a:defRPr/>
            </a:pPr>
            <a:endParaRPr lang="en-US" dirty="0">
              <a:solidFill>
                <a:srgbClr val="FF6600"/>
              </a:solidFill>
            </a:endParaRPr>
          </a:p>
          <a:p>
            <a:pPr>
              <a:defRPr/>
            </a:pPr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But we need to be </a:t>
            </a:r>
            <a:r>
              <a:rPr lang="en-US" sz="4000" b="1" u="sng" dirty="0">
                <a:solidFill>
                  <a:schemeClr val="accent5">
                    <a:lumMod val="50000"/>
                  </a:schemeClr>
                </a:solidFill>
              </a:rPr>
              <a:t>intelligent</a:t>
            </a:r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 and </a:t>
            </a:r>
            <a:r>
              <a:rPr lang="en-US" sz="4000" b="1" u="sng" dirty="0">
                <a:solidFill>
                  <a:schemeClr val="accent5">
                    <a:lumMod val="50000"/>
                  </a:schemeClr>
                </a:solidFill>
              </a:rPr>
              <a:t>rigorous</a:t>
            </a:r>
            <a:r>
              <a:rPr lang="en-US" sz="4000" dirty="0">
                <a:solidFill>
                  <a:schemeClr val="accent5">
                    <a:lumMod val="50000"/>
                  </a:schemeClr>
                </a:solidFill>
              </a:rPr>
              <a:t> about it</a:t>
            </a:r>
          </a:p>
        </p:txBody>
      </p:sp>
    </p:spTree>
    <p:extLst>
      <p:ext uri="{BB962C8B-B14F-4D97-AF65-F5344CB8AC3E}">
        <p14:creationId xmlns:p14="http://schemas.microsoft.com/office/powerpoint/2010/main" val="35822233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scientific method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2168" y="1675414"/>
            <a:ext cx="2713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Research Question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31472" y="2897281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Develop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 and predictions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31472" y="4012209"/>
            <a:ext cx="52751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Design and execute study to evaluate support for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31472" y="5514824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Draw conclusions based on evidence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132220" y="1630947"/>
            <a:ext cx="2673684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884946" y="2839445"/>
            <a:ext cx="5168232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007936" y="4034582"/>
            <a:ext cx="4922252" cy="844886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2041357" y="5438271"/>
            <a:ext cx="4855411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1195" y="2303361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6542" y="3498498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58521" y="4934265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7826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scientific method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2168" y="1675414"/>
            <a:ext cx="2713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Research Question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31472" y="2897281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Develop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 and predictions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31472" y="4012209"/>
            <a:ext cx="52751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Design and execute study to evaluate support for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31472" y="5514824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Draw conclusions based on evidence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132220" y="1630947"/>
            <a:ext cx="2673684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884946" y="2839445"/>
            <a:ext cx="5168232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007936" y="4034582"/>
            <a:ext cx="4922252" cy="844886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2041357" y="5438271"/>
            <a:ext cx="4855411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1195" y="2303361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6542" y="3498498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58521" y="4934265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Freeform 26"/>
          <p:cNvSpPr/>
          <p:nvPr/>
        </p:nvSpPr>
        <p:spPr>
          <a:xfrm>
            <a:off x="991134" y="3168316"/>
            <a:ext cx="920550" cy="2566737"/>
          </a:xfrm>
          <a:custGeom>
            <a:avLst/>
            <a:gdLst>
              <a:gd name="connsiteX0" fmla="*/ 1096987 w 1096987"/>
              <a:gd name="connsiteY0" fmla="*/ 2566737 h 2566737"/>
              <a:gd name="connsiteX1" fmla="*/ 777 w 1096987"/>
              <a:gd name="connsiteY1" fmla="*/ 895684 h 2566737"/>
              <a:gd name="connsiteX2" fmla="*/ 923198 w 1096987"/>
              <a:gd name="connsiteY2" fmla="*/ 0 h 2566737"/>
              <a:gd name="connsiteX0" fmla="*/ 870028 w 870028"/>
              <a:gd name="connsiteY0" fmla="*/ 2566737 h 2566737"/>
              <a:gd name="connsiteX1" fmla="*/ 1081 w 870028"/>
              <a:gd name="connsiteY1" fmla="*/ 508000 h 2566737"/>
              <a:gd name="connsiteX2" fmla="*/ 696239 w 870028"/>
              <a:gd name="connsiteY2" fmla="*/ 0 h 2566737"/>
              <a:gd name="connsiteX0" fmla="*/ 910063 w 910063"/>
              <a:gd name="connsiteY0" fmla="*/ 2566737 h 2566737"/>
              <a:gd name="connsiteX1" fmla="*/ 1011 w 910063"/>
              <a:gd name="connsiteY1" fmla="*/ 641684 h 2566737"/>
              <a:gd name="connsiteX2" fmla="*/ 736274 w 910063"/>
              <a:gd name="connsiteY2" fmla="*/ 0 h 2566737"/>
              <a:gd name="connsiteX0" fmla="*/ 920550 w 920550"/>
              <a:gd name="connsiteY0" fmla="*/ 2566737 h 2566737"/>
              <a:gd name="connsiteX1" fmla="*/ 11498 w 920550"/>
              <a:gd name="connsiteY1" fmla="*/ 641684 h 2566737"/>
              <a:gd name="connsiteX2" fmla="*/ 746761 w 920550"/>
              <a:gd name="connsiteY2" fmla="*/ 0 h 25667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0550" h="2566737">
                <a:moveTo>
                  <a:pt x="920550" y="2566737"/>
                </a:moveTo>
                <a:cubicBezTo>
                  <a:pt x="386927" y="1945105"/>
                  <a:pt x="-79853" y="1203158"/>
                  <a:pt x="11498" y="641684"/>
                </a:cubicBezTo>
                <a:cubicBezTo>
                  <a:pt x="102849" y="80210"/>
                  <a:pt x="584112" y="57930"/>
                  <a:pt x="746761" y="0"/>
                </a:cubicBezTo>
              </a:path>
            </a:pathLst>
          </a:custGeom>
          <a:ln w="76200" cmpd="sng">
            <a:solidFill>
              <a:srgbClr val="C0504D"/>
            </a:solidFill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headEnd type="stealth"/>
              </a:ln>
            </a:endParaRPr>
          </a:p>
        </p:txBody>
      </p:sp>
      <p:sp>
        <p:nvSpPr>
          <p:cNvPr id="29" name="Freeform 28"/>
          <p:cNvSpPr/>
          <p:nvPr/>
        </p:nvSpPr>
        <p:spPr>
          <a:xfrm>
            <a:off x="664477" y="1965157"/>
            <a:ext cx="2263207" cy="3769894"/>
          </a:xfrm>
          <a:custGeom>
            <a:avLst/>
            <a:gdLst>
              <a:gd name="connsiteX0" fmla="*/ 1287223 w 2423538"/>
              <a:gd name="connsiteY0" fmla="*/ 3876842 h 3876842"/>
              <a:gd name="connsiteX1" fmla="*/ 30591 w 2423538"/>
              <a:gd name="connsiteY1" fmla="*/ 2312737 h 3876842"/>
              <a:gd name="connsiteX2" fmla="*/ 2423538 w 2423538"/>
              <a:gd name="connsiteY2" fmla="*/ 0 h 3876842"/>
              <a:gd name="connsiteX0" fmla="*/ 1313089 w 2449404"/>
              <a:gd name="connsiteY0" fmla="*/ 3876842 h 3876842"/>
              <a:gd name="connsiteX1" fmla="*/ 29720 w 2449404"/>
              <a:gd name="connsiteY1" fmla="*/ 1403684 h 3876842"/>
              <a:gd name="connsiteX2" fmla="*/ 2449404 w 2449404"/>
              <a:gd name="connsiteY2" fmla="*/ 0 h 3876842"/>
              <a:gd name="connsiteX0" fmla="*/ 1343563 w 2479878"/>
              <a:gd name="connsiteY0" fmla="*/ 3876842 h 3876842"/>
              <a:gd name="connsiteX1" fmla="*/ 60194 w 2479878"/>
              <a:gd name="connsiteY1" fmla="*/ 1403684 h 3876842"/>
              <a:gd name="connsiteX2" fmla="*/ 2479878 w 2479878"/>
              <a:gd name="connsiteY2" fmla="*/ 0 h 3876842"/>
              <a:gd name="connsiteX0" fmla="*/ 1350335 w 2446545"/>
              <a:gd name="connsiteY0" fmla="*/ 3783263 h 3783263"/>
              <a:gd name="connsiteX1" fmla="*/ 26861 w 2446545"/>
              <a:gd name="connsiteY1" fmla="*/ 1403684 h 3783263"/>
              <a:gd name="connsiteX2" fmla="*/ 2446545 w 2446545"/>
              <a:gd name="connsiteY2" fmla="*/ 0 h 3783263"/>
              <a:gd name="connsiteX0" fmla="*/ 1233839 w 2450365"/>
              <a:gd name="connsiteY0" fmla="*/ 3596105 h 3596105"/>
              <a:gd name="connsiteX1" fmla="*/ 30681 w 2450365"/>
              <a:gd name="connsiteY1" fmla="*/ 1403684 h 3596105"/>
              <a:gd name="connsiteX2" fmla="*/ 2450365 w 2450365"/>
              <a:gd name="connsiteY2" fmla="*/ 0 h 3596105"/>
              <a:gd name="connsiteX0" fmla="*/ 1233839 w 2263207"/>
              <a:gd name="connsiteY0" fmla="*/ 3769894 h 3769894"/>
              <a:gd name="connsiteX1" fmla="*/ 30681 w 2263207"/>
              <a:gd name="connsiteY1" fmla="*/ 1577473 h 3769894"/>
              <a:gd name="connsiteX2" fmla="*/ 2263207 w 2263207"/>
              <a:gd name="connsiteY2" fmla="*/ 0 h 37698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63207" h="3769894">
                <a:moveTo>
                  <a:pt x="1233839" y="3769894"/>
                </a:moveTo>
                <a:cubicBezTo>
                  <a:pt x="510830" y="3310911"/>
                  <a:pt x="-152021" y="2208017"/>
                  <a:pt x="30681" y="1577473"/>
                </a:cubicBezTo>
                <a:cubicBezTo>
                  <a:pt x="213383" y="946929"/>
                  <a:pt x="2263207" y="0"/>
                  <a:pt x="2263207" y="0"/>
                </a:cubicBezTo>
              </a:path>
            </a:pathLst>
          </a:custGeom>
          <a:ln w="76200" cmpd="sng">
            <a:solidFill>
              <a:srgbClr val="C0504D"/>
            </a:solidFill>
            <a:tailEnd type="stealt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headEnd type="stealth"/>
              </a:ln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5724361" y="1386655"/>
            <a:ext cx="2713789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000" dirty="0">
                <a:solidFill>
                  <a:srgbClr val="3366FF"/>
                </a:solidFill>
              </a:rPr>
              <a:t>Often developed from keen observations or previous studies</a:t>
            </a:r>
            <a:endParaRPr lang="en-US" sz="2000" dirty="0">
              <a:solidFill>
                <a:srgbClr val="3366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0090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But first, some jargon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Hypothesis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A statement made on the basis of limited evidence as a starting point for further investigation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E.g. Feral chickens reduce the survival of native tree seedlings on Norfolk Island</a:t>
            </a: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681145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But first, some jargon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Population (statistical)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The individuals or species or ecosystems that we are trying to understand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We tend to </a:t>
            </a:r>
            <a:r>
              <a:rPr lang="en-US" sz="3200" b="1" u="sng" dirty="0">
                <a:solidFill>
                  <a:srgbClr val="953735"/>
                </a:solidFill>
              </a:rPr>
              <a:t>sample</a:t>
            </a:r>
            <a:r>
              <a:rPr lang="en-US" sz="3200" dirty="0">
                <a:solidFill>
                  <a:srgbClr val="953735"/>
                </a:solidFill>
              </a:rPr>
              <a:t> from these populations 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81887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But first, some jargon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Population (statistical)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The individuals or species or ecosystems that we are trying to understand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We tend to </a:t>
            </a:r>
            <a:r>
              <a:rPr lang="en-US" sz="3200" b="1" u="sng" dirty="0">
                <a:solidFill>
                  <a:srgbClr val="953735"/>
                </a:solidFill>
              </a:rPr>
              <a:t>sample</a:t>
            </a:r>
            <a:r>
              <a:rPr lang="en-US" sz="3200" dirty="0">
                <a:solidFill>
                  <a:srgbClr val="953735"/>
                </a:solidFill>
              </a:rPr>
              <a:t> from these populations 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E.g. election pollsters interview 200 voters to try and represent the views of the entire voting population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22710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But first, some jargon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Population (statistical)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The individuals or species or ecosystems that we are trying to understand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We tend to </a:t>
            </a:r>
            <a:r>
              <a:rPr lang="en-US" sz="3200" b="1" u="sng" dirty="0">
                <a:solidFill>
                  <a:srgbClr val="953735"/>
                </a:solidFill>
              </a:rPr>
              <a:t>sample</a:t>
            </a:r>
            <a:r>
              <a:rPr lang="en-US" sz="3200" dirty="0">
                <a:solidFill>
                  <a:srgbClr val="953735"/>
                </a:solidFill>
              </a:rPr>
              <a:t> from these populations 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E.g. election pollsters interview 200 voters to try and represent the views of the entire voting population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b="1" dirty="0">
                <a:solidFill>
                  <a:srgbClr val="953735"/>
                </a:solidFill>
              </a:rPr>
              <a:t>Statistical populations may or may not be biological populations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454850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But first, some jargon</a:t>
            </a:r>
            <a:r>
              <a:rPr lang="mr-IN" dirty="0">
                <a:solidFill>
                  <a:srgbClr val="FF6600"/>
                </a:solidFill>
              </a:rPr>
              <a:t>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Inference…</a:t>
            </a: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190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scientific method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2168" y="1675414"/>
            <a:ext cx="2713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Research Question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31472" y="2897281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Develop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 and predictions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31472" y="4012209"/>
            <a:ext cx="52751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Design and execute study to evaluate support for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31472" y="5514824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Draw conclusions based on evidence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132220" y="1630947"/>
            <a:ext cx="2673684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884946" y="2839445"/>
            <a:ext cx="5168232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007936" y="4034582"/>
            <a:ext cx="4922252" cy="844886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2041357" y="5438271"/>
            <a:ext cx="4855411" cy="614948"/>
          </a:xfrm>
          <a:prstGeom prst="roundRect">
            <a:avLst/>
          </a:prstGeom>
          <a:noFill/>
          <a:ln w="76200" cmpd="sng">
            <a:solidFill>
              <a:srgbClr val="3366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1195" y="2303361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6542" y="3498498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58521" y="4934265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57808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scientific method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2168" y="1675414"/>
            <a:ext cx="2713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Research Question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31472" y="2897281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Develop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 and predictions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31472" y="4012209"/>
            <a:ext cx="52751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Design and execute study to evaluate support for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31472" y="5394512"/>
            <a:ext cx="527518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3600" b="1" dirty="0">
                <a:solidFill>
                  <a:srgbClr val="3366FF"/>
                </a:solidFill>
              </a:rPr>
              <a:t>INFERENCE!!!</a:t>
            </a:r>
            <a:endParaRPr lang="en-US" sz="3600" b="1" dirty="0">
              <a:solidFill>
                <a:srgbClr val="3366FF"/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132220" y="1630947"/>
            <a:ext cx="2673684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884946" y="2839445"/>
            <a:ext cx="5168232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007936" y="4034582"/>
            <a:ext cx="4922252" cy="844886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2041357" y="5438271"/>
            <a:ext cx="4855411" cy="614948"/>
          </a:xfrm>
          <a:prstGeom prst="roundRect">
            <a:avLst/>
          </a:prstGeom>
          <a:noFill/>
          <a:ln w="76200" cmpd="sng">
            <a:solidFill>
              <a:srgbClr val="3366FF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1195" y="2303361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6542" y="3498498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58521" y="4934265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5973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Introduction to the scientific method</a:t>
            </a:r>
            <a:endParaRPr lang="en-A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6" name="Picture 5" descr="Screen Shot 2019-07-22 at 9.00.01 am.png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29800" y="5280524"/>
            <a:ext cx="5152868" cy="86894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69999" y="1465848"/>
            <a:ext cx="6577263" cy="369971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The scientific method strives to: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b="1" u="sng" dirty="0" err="1">
                <a:solidFill>
                  <a:srgbClr val="953735"/>
                </a:solidFill>
              </a:rPr>
              <a:t>Maximise</a:t>
            </a:r>
            <a:r>
              <a:rPr lang="en-US" sz="3200" dirty="0">
                <a:solidFill>
                  <a:srgbClr val="953735"/>
                </a:solidFill>
              </a:rPr>
              <a:t> the </a:t>
            </a:r>
            <a:r>
              <a:rPr lang="en-US" sz="3200" b="1" u="sng" dirty="0">
                <a:solidFill>
                  <a:srgbClr val="953735"/>
                </a:solidFill>
              </a:rPr>
              <a:t>strength</a:t>
            </a:r>
            <a:r>
              <a:rPr lang="en-US" sz="3200" dirty="0">
                <a:solidFill>
                  <a:srgbClr val="953735"/>
                </a:solidFill>
              </a:rPr>
              <a:t> of </a:t>
            </a:r>
            <a:r>
              <a:rPr lang="en-US" sz="3200" b="1" u="sng" dirty="0">
                <a:solidFill>
                  <a:srgbClr val="953735"/>
                </a:solidFill>
              </a:rPr>
              <a:t>inference</a:t>
            </a:r>
            <a:r>
              <a:rPr lang="en-US" sz="3200" dirty="0">
                <a:solidFill>
                  <a:srgbClr val="953735"/>
                </a:solidFill>
              </a:rPr>
              <a:t> given the </a:t>
            </a:r>
            <a:r>
              <a:rPr lang="en-US" sz="3200" b="1" u="sng" dirty="0">
                <a:solidFill>
                  <a:srgbClr val="953735"/>
                </a:solidFill>
              </a:rPr>
              <a:t>constraints</a:t>
            </a:r>
            <a:r>
              <a:rPr lang="en-US" sz="3200" dirty="0">
                <a:solidFill>
                  <a:srgbClr val="953735"/>
                </a:solidFill>
              </a:rPr>
              <a:t> we face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Financial, logistical, practical, social etc.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These constraints can be overcome by good study designs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88383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The scientific method strives to: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b="1" u="sng" dirty="0" err="1">
                <a:solidFill>
                  <a:srgbClr val="953735"/>
                </a:solidFill>
              </a:rPr>
              <a:t>Maximise</a:t>
            </a:r>
            <a:r>
              <a:rPr lang="en-US" sz="3200" dirty="0">
                <a:solidFill>
                  <a:srgbClr val="953735"/>
                </a:solidFill>
              </a:rPr>
              <a:t> the </a:t>
            </a:r>
            <a:r>
              <a:rPr lang="en-US" sz="3200" b="1" u="sng" dirty="0">
                <a:solidFill>
                  <a:srgbClr val="953735"/>
                </a:solidFill>
              </a:rPr>
              <a:t>strength</a:t>
            </a:r>
            <a:r>
              <a:rPr lang="en-US" sz="3200" dirty="0">
                <a:solidFill>
                  <a:srgbClr val="953735"/>
                </a:solidFill>
              </a:rPr>
              <a:t> of </a:t>
            </a:r>
            <a:r>
              <a:rPr lang="en-US" sz="3200" b="1" u="sng" dirty="0">
                <a:solidFill>
                  <a:srgbClr val="953735"/>
                </a:solidFill>
              </a:rPr>
              <a:t>inference</a:t>
            </a:r>
            <a:r>
              <a:rPr lang="en-US" sz="3200" dirty="0">
                <a:solidFill>
                  <a:srgbClr val="953735"/>
                </a:solidFill>
              </a:rPr>
              <a:t> given the </a:t>
            </a:r>
            <a:r>
              <a:rPr lang="en-US" sz="3200" b="1" u="sng" dirty="0">
                <a:solidFill>
                  <a:srgbClr val="953735"/>
                </a:solidFill>
              </a:rPr>
              <a:t>constraints</a:t>
            </a:r>
            <a:r>
              <a:rPr lang="en-US" sz="3200" dirty="0">
                <a:solidFill>
                  <a:srgbClr val="953735"/>
                </a:solidFill>
              </a:rPr>
              <a:t> we face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Financial, logistical, practical, social etc.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These constraints can be overcome by good study designs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5244771"/>
            <a:ext cx="9143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CA" sz="3600" i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Good study design </a:t>
            </a:r>
            <a:r>
              <a:rPr lang="en-CA" sz="3600" i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 strong inference</a:t>
            </a:r>
          </a:p>
          <a:p>
            <a:pPr algn="ctr"/>
            <a:r>
              <a:rPr lang="en-CA" sz="3600" i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Terrible study </a:t>
            </a:r>
            <a:r>
              <a:rPr lang="en-CA" sz="3600" i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design </a:t>
            </a:r>
            <a:r>
              <a:rPr lang="en-CA" sz="3600" i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  <a:sym typeface="Wingdings" panose="05000000000000000000" pitchFamily="2" charset="2"/>
              </a:rPr>
              <a:t> weak inference</a:t>
            </a:r>
          </a:p>
        </p:txBody>
      </p:sp>
    </p:spTree>
    <p:extLst>
      <p:ext uri="{BB962C8B-B14F-4D97-AF65-F5344CB8AC3E}">
        <p14:creationId xmlns:p14="http://schemas.microsoft.com/office/powerpoint/2010/main" val="153650389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Strength of 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draw conclusions about our POPULATION of interest from a SAMPLE 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explain observed pattern and rule out alternatives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requires controls, </a:t>
            </a:r>
            <a:r>
              <a:rPr lang="en-US" sz="3200" dirty="0" err="1">
                <a:solidFill>
                  <a:srgbClr val="953735"/>
                </a:solidFill>
              </a:rPr>
              <a:t>randomisation</a:t>
            </a:r>
            <a:r>
              <a:rPr lang="en-US" sz="3200" dirty="0">
                <a:solidFill>
                  <a:srgbClr val="953735"/>
                </a:solidFill>
              </a:rPr>
              <a:t>, replication</a:t>
            </a: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188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Types of scientific studies (LECTURE due to Ekka in Week 2)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Asking good questions in conservation science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Tidy data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 dirty="0">
                <a:solidFill>
                  <a:schemeClr val="accent2"/>
                </a:solidFill>
              </a:rPr>
              <a:t>: </a:t>
            </a:r>
            <a:r>
              <a:rPr lang="en-AU" sz="3200" dirty="0">
                <a:solidFill>
                  <a:schemeClr val="accent1"/>
                </a:solidFill>
              </a:rPr>
              <a:t>Getting started with R</a:t>
            </a:r>
          </a:p>
          <a:p>
            <a:pPr algn="ctr"/>
            <a:endParaRPr lang="en-AU" sz="3200" b="1" dirty="0">
              <a:solidFill>
                <a:srgbClr val="0000FF"/>
              </a:solidFill>
            </a:endParaRPr>
          </a:p>
          <a:p>
            <a:pPr algn="ctr">
              <a:spcBef>
                <a:spcPct val="50000"/>
              </a:spcBef>
              <a:defRPr/>
            </a:pPr>
            <a:endParaRPr lang="en-US" sz="3200" b="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</p:spTree>
    <p:extLst>
      <p:ext uri="{BB962C8B-B14F-4D97-AF65-F5344CB8AC3E}">
        <p14:creationId xmlns:p14="http://schemas.microsoft.com/office/powerpoint/2010/main" val="2554362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2800" b="0" dirty="0">
                <a:solidFill>
                  <a:schemeClr val="accent5">
                    <a:lumMod val="50000"/>
                  </a:schemeClr>
                </a:solidFill>
              </a:rPr>
              <a:t>“I’ve noticed over the last 2 decades that trees grow better when it</a:t>
            </a:r>
            <a:r>
              <a:rPr lang="mr-IN" sz="2800" b="0" dirty="0">
                <a:solidFill>
                  <a:schemeClr val="accent5">
                    <a:lumMod val="50000"/>
                  </a:schemeClr>
                </a:solidFill>
              </a:rPr>
              <a:t>’</a:t>
            </a:r>
            <a:r>
              <a:rPr lang="en-US" sz="2800" b="0" dirty="0">
                <a:solidFill>
                  <a:schemeClr val="accent5">
                    <a:lumMod val="50000"/>
                  </a:schemeClr>
                </a:solidFill>
              </a:rPr>
              <a:t>s a full moon” </a:t>
            </a:r>
            <a:r>
              <a:rPr lang="en-US" b="0" dirty="0">
                <a:solidFill>
                  <a:srgbClr val="D99694"/>
                </a:solidFill>
              </a:rPr>
              <a:t>(Experienced restoration practitioner)</a:t>
            </a:r>
          </a:p>
          <a:p>
            <a:pPr>
              <a:spcBef>
                <a:spcPct val="50000"/>
              </a:spcBef>
              <a:defRPr/>
            </a:pPr>
            <a:endParaRPr lang="en-US" sz="28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“Dingoes are good for the conservation of all native mammal species in Australia”</a:t>
            </a:r>
            <a:r>
              <a:rPr lang="en-US" sz="2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rgbClr val="D99694"/>
                </a:solidFill>
              </a:rPr>
              <a:t>(University Professor in chemistry)</a:t>
            </a:r>
          </a:p>
          <a:p>
            <a:pPr>
              <a:spcBef>
                <a:spcPct val="50000"/>
              </a:spcBef>
              <a:defRPr/>
            </a:pPr>
            <a:endParaRPr lang="en-US" sz="28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Is this evidence?</a:t>
            </a:r>
          </a:p>
        </p:txBody>
      </p:sp>
    </p:spTree>
    <p:extLst>
      <p:ext uri="{BB962C8B-B14F-4D97-AF65-F5344CB8AC3E}">
        <p14:creationId xmlns:p14="http://schemas.microsoft.com/office/powerpoint/2010/main" val="9161111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2800" b="0" dirty="0">
                <a:solidFill>
                  <a:schemeClr val="accent5">
                    <a:lumMod val="50000"/>
                  </a:schemeClr>
                </a:solidFill>
              </a:rPr>
              <a:t>“I’ve noticed over the last 2 decades that trees grow better when it</a:t>
            </a:r>
            <a:r>
              <a:rPr lang="mr-IN" sz="2800" b="0" dirty="0">
                <a:solidFill>
                  <a:schemeClr val="accent5">
                    <a:lumMod val="50000"/>
                  </a:schemeClr>
                </a:solidFill>
              </a:rPr>
              <a:t>’</a:t>
            </a:r>
            <a:r>
              <a:rPr lang="en-US" sz="2800" b="0" dirty="0">
                <a:solidFill>
                  <a:schemeClr val="accent5">
                    <a:lumMod val="50000"/>
                  </a:schemeClr>
                </a:solidFill>
              </a:rPr>
              <a:t>s a full moon” </a:t>
            </a:r>
            <a:r>
              <a:rPr lang="en-US" b="0" dirty="0">
                <a:solidFill>
                  <a:srgbClr val="D99694"/>
                </a:solidFill>
              </a:rPr>
              <a:t>(Experienced restoration practitioner)</a:t>
            </a:r>
          </a:p>
          <a:p>
            <a:pPr>
              <a:spcBef>
                <a:spcPct val="50000"/>
              </a:spcBef>
              <a:defRPr/>
            </a:pPr>
            <a:endParaRPr lang="en-US" sz="28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“Dingoes are good for the conservation of all native mammal species in Australia” </a:t>
            </a:r>
            <a:r>
              <a:rPr lang="en-US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(University Professor in chemistry)</a:t>
            </a:r>
          </a:p>
          <a:p>
            <a:pPr>
              <a:spcBef>
                <a:spcPct val="50000"/>
              </a:spcBef>
              <a:defRPr/>
            </a:pPr>
            <a:endParaRPr lang="en-US" sz="28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Is this evidence?</a:t>
            </a:r>
          </a:p>
        </p:txBody>
      </p:sp>
      <p:sp>
        <p:nvSpPr>
          <p:cNvPr id="2" name="Rectangle 1"/>
          <p:cNvSpPr/>
          <p:nvPr/>
        </p:nvSpPr>
        <p:spPr>
          <a:xfrm>
            <a:off x="655052" y="4718595"/>
            <a:ext cx="7793789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Anecdotal at best!</a:t>
            </a:r>
          </a:p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Evidence collected in a casual or informal manner and relying heavily or entirely on </a:t>
            </a:r>
            <a:r>
              <a:rPr lang="en-US" sz="2800" b="1" u="sng" dirty="0">
                <a:solidFill>
                  <a:schemeClr val="accent6">
                    <a:lumMod val="75000"/>
                  </a:schemeClr>
                </a:solidFill>
                <a:latin typeface="Arial"/>
                <a:cs typeface="Arial"/>
              </a:rPr>
              <a:t>personal testimony</a:t>
            </a:r>
          </a:p>
        </p:txBody>
      </p:sp>
    </p:spTree>
    <p:extLst>
      <p:ext uri="{BB962C8B-B14F-4D97-AF65-F5344CB8AC3E}">
        <p14:creationId xmlns:p14="http://schemas.microsoft.com/office/powerpoint/2010/main" val="1299530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So what is evidence?</a:t>
            </a:r>
          </a:p>
        </p:txBody>
      </p:sp>
    </p:spTree>
    <p:extLst>
      <p:ext uri="{BB962C8B-B14F-4D97-AF65-F5344CB8AC3E}">
        <p14:creationId xmlns:p14="http://schemas.microsoft.com/office/powerpoint/2010/main" val="38528117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Information collected to support or refute a theory or hypothesis</a:t>
            </a:r>
          </a:p>
          <a:p>
            <a:pPr marL="457200" indent="-4572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‘Strength’ of evidence is generally based on the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statistical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 analysis of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experimental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 or </a:t>
            </a:r>
            <a:r>
              <a:rPr lang="en-US" sz="2800" b="1" u="sng" dirty="0">
                <a:solidFill>
                  <a:schemeClr val="accent5">
                    <a:lumMod val="50000"/>
                  </a:schemeClr>
                </a:solidFill>
              </a:rPr>
              <a:t>observational</a:t>
            </a:r>
            <a:r>
              <a:rPr lang="en-US" sz="2800" dirty="0">
                <a:solidFill>
                  <a:schemeClr val="accent5">
                    <a:lumMod val="50000"/>
                  </a:schemeClr>
                </a:solidFill>
              </a:rPr>
              <a:t> data</a:t>
            </a:r>
            <a:endParaRPr lang="en-US" sz="2800" b="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So what is evidence?</a:t>
            </a:r>
          </a:p>
        </p:txBody>
      </p:sp>
    </p:spTree>
    <p:extLst>
      <p:ext uri="{BB962C8B-B14F-4D97-AF65-F5344CB8AC3E}">
        <p14:creationId xmlns:p14="http://schemas.microsoft.com/office/powerpoint/2010/main" val="1992670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But nature in ‘messy’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How do we gather evidence in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DYNAMIC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 and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COMPLEX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systems?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42177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Temporal dynamics </a:t>
            </a:r>
            <a:r>
              <a:rPr lang="en-US" sz="2800" dirty="0">
                <a:solidFill>
                  <a:srgbClr val="FF6600"/>
                </a:solidFill>
              </a:rPr>
              <a:t>(changes through time)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A695799-208E-4F62-B040-764F5BC73580}"/>
              </a:ext>
            </a:extLst>
          </p:cNvPr>
          <p:cNvGrpSpPr/>
          <p:nvPr/>
        </p:nvGrpSpPr>
        <p:grpSpPr>
          <a:xfrm>
            <a:off x="989159" y="1245546"/>
            <a:ext cx="7184020" cy="3669515"/>
            <a:chOff x="1323372" y="2165532"/>
            <a:chExt cx="7184020" cy="3669515"/>
          </a:xfrm>
        </p:grpSpPr>
        <p:pic>
          <p:nvPicPr>
            <p:cNvPr id="10" name="Picture 4" descr="Ecology-Fig-12-02-1R">
              <a:extLst>
                <a:ext uri="{FF2B5EF4-FFF2-40B4-BE49-F238E27FC236}">
                  <a16:creationId xmlns:a16="http://schemas.microsoft.com/office/drawing/2014/main" id="{F7EA784D-6D96-4C24-91E6-7243EFDEBAE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323372" y="2165532"/>
              <a:ext cx="7184020" cy="3413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4" descr="Ecology-Fig-12-02-1R">
              <a:extLst>
                <a:ext uri="{FF2B5EF4-FFF2-40B4-BE49-F238E27FC236}">
                  <a16:creationId xmlns:a16="http://schemas.microsoft.com/office/drawing/2014/main" id="{475CFF52-80E5-45DF-9716-D2F4BC45E7F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auto">
            <a:xfrm>
              <a:off x="1323372" y="5578997"/>
              <a:ext cx="7184020" cy="2560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61F29329-AAFC-4F6D-8FEC-1F42D1880B5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476627" y="4730676"/>
            <a:ext cx="4453478" cy="18805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00412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10574</TotalTime>
  <Words>931</Words>
  <Application>Microsoft Macintosh PowerPoint</Application>
  <PresentationFormat>On-screen Show (4:3)</PresentationFormat>
  <Paragraphs>129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PowerPoint Presentation</vt:lpstr>
      <vt:lpstr>PowerPoint Presentation</vt:lpstr>
      <vt:lpstr>Introduction to the scientific method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213</cp:revision>
  <cp:lastPrinted>2019-09-09T16:59:46Z</cp:lastPrinted>
  <dcterms:created xsi:type="dcterms:W3CDTF">2011-03-25T01:56:11Z</dcterms:created>
  <dcterms:modified xsi:type="dcterms:W3CDTF">2023-08-09T00:26:15Z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b064b5-5911-4077-b076-dd8db707b7e6_Enabled">
    <vt:lpwstr>true</vt:lpwstr>
  </property>
  <property fmtid="{D5CDD505-2E9C-101B-9397-08002B2CF9AE}" pid="3" name="MSIP_Label_adb064b5-5911-4077-b076-dd8db707b7e6_SetDate">
    <vt:lpwstr>2022-02-24T05:05:16Z</vt:lpwstr>
  </property>
  <property fmtid="{D5CDD505-2E9C-101B-9397-08002B2CF9AE}" pid="4" name="MSIP_Label_adb064b5-5911-4077-b076-dd8db707b7e6_Method">
    <vt:lpwstr>Privileged</vt:lpwstr>
  </property>
  <property fmtid="{D5CDD505-2E9C-101B-9397-08002B2CF9AE}" pid="5" name="MSIP_Label_adb064b5-5911-4077-b076-dd8db707b7e6_Name">
    <vt:lpwstr>UNOFFICIAL</vt:lpwstr>
  </property>
  <property fmtid="{D5CDD505-2E9C-101B-9397-08002B2CF9AE}" pid="6" name="MSIP_Label_adb064b5-5911-4077-b076-dd8db707b7e6_SiteId">
    <vt:lpwstr>b6e377cf-9db3-46cb-91a2-fad9605bb15c</vt:lpwstr>
  </property>
  <property fmtid="{D5CDD505-2E9C-101B-9397-08002B2CF9AE}" pid="7" name="MSIP_Label_adb064b5-5911-4077-b076-dd8db707b7e6_ActionId">
    <vt:lpwstr>d0e9adf9-c577-490f-a078-1cab66f479e6</vt:lpwstr>
  </property>
  <property fmtid="{D5CDD505-2E9C-101B-9397-08002B2CF9AE}" pid="8" name="MSIP_Label_adb064b5-5911-4077-b076-dd8db707b7e6_ContentBits">
    <vt:lpwstr>0</vt:lpwstr>
  </property>
</Properties>
</file>

<file path=docProps/thumbnail.jpeg>
</file>